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6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2797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e10b8e2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经验回归方程及其应用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6061788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回归效果的刻画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fde0dd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非线性回归分析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5_1#42c06d2b4?vop=1&amp;pid=96061788f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对两个变量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进行回归分析，得到一组样本数据：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说法中不正确的是(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5_1#42c06d2b4?vop=1&amp;pid=96061788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15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6_1#42c06d2b4.bracket?vop=1&amp;pid=96061788f&amp;color=0,0,0&amp;vpa=6&amp;vtp=1"/>
          <p:cNvSpPr/>
          <p:nvPr/>
        </p:nvSpPr>
        <p:spPr>
          <a:xfrm>
            <a:off x="28442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5_2#42c06d2b4.choices?vop=1&amp;pid=96061788f&amp;color=0,0,0&amp;vtp=1&amp;bbb=1"/>
              <p:cNvSpPr/>
              <p:nvPr/>
            </p:nvSpPr>
            <p:spPr>
              <a:xfrm>
                <a:off x="832104" y="185101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由样本数据得到的经验回归直线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必过样本点的中心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残差平方和越小的模型，拟合的效果越好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来刻画回归效果，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的值越小，说明模型的拟合效果越好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=−0.936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之间具有线性相关关系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5_2#42c06d2b4.choices?vop=1&amp;pid=96061788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7_1#42c06d2b4?vop=1&amp;pid=96061788f&amp;color=0,0,0&amp;vtp=1&amp;bbb=1&amp;hb=1"/>
              <p:cNvSpPr/>
              <p:nvPr/>
            </p:nvSpPr>
            <p:spPr>
              <a:xfrm>
                <a:off x="832104" y="3464107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【解析】对于A选项,由样本数据得到的经验回归直线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必过样本点的中心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B选项,残差平方和越小的模型,拟合的效果越好,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C选项,用决定系数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来刻画回归效果,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的值越小,说明残差平方和越大,模型的拟合效果越差,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D选项,若变量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=−0.936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比较接近1,则变量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之间具有线性相关关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7_1#42c06d2b4?vop=1&amp;pid=96061788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64107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r="-810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7_2#42c06d2b4?vop=1&amp;pid=96061788f&amp;color=0,0,0&amp;mp=1&amp;vtp=1&amp;bt=1&amp;bbb=1"/>
              <p:cNvSpPr/>
              <p:nvPr/>
            </p:nvSpPr>
            <p:spPr>
              <a:xfrm>
                <a:off x="832104" y="1080000"/>
                <a:ext cx="10533888" cy="259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混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淆决定系数与残差平方和对拟合效果的影响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残差平方和越小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说明拟合效果越好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残差平方和越大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说明拟合效果越差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越接近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表示模型的拟合效果越好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越小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表示拟合效果越差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刻画样本回归效果的决定系数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残差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17_2#42c06d2b4?vop=1&amp;pid=96061788f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90800"/>
              </a:xfrm>
              <a:prstGeom prst="rect">
                <a:avLst/>
              </a:prstGeom>
              <a:blipFill>
                <a:blip r:embed="rId3"/>
                <a:stretch>
                  <a:fillRect l="-1389" b="-2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8_1#e99754c8a?htil=1&amp;vop=1&amp;pid=96061788f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62096" y="1162296"/>
            <a:ext cx="176479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18_2#e99754c8a?htil=1&amp;vop=1&amp;pid=96061788f&amp;color=0,0,0&amp;vtp=1&amp;bt=1&amp;bbb=1&amp;hb=1&amp;hs=1"/>
              <p:cNvSpPr/>
              <p:nvPr/>
            </p:nvSpPr>
            <p:spPr>
              <a:xfrm>
                <a:off x="832104" y="1080000"/>
                <a:ext cx="864108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某兴趣小组为研究光照时长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h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和向日葵种子发芽数量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（粒）之间的关系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，采集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了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5组数据，作出如图所示的散点图.若去掉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18_2#e99754c8a?htil=1&amp;vop=1&amp;pid=96061788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8641080" cy="770255"/>
              </a:xfrm>
              <a:prstGeom prst="rect">
                <a:avLst/>
              </a:prstGeom>
              <a:blipFill>
                <a:blip r:embed="rId4"/>
                <a:stretch>
                  <a:fillRect l="-169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19_1#e99754c8a.bracket?vop=1&amp;pid=96061788f&amp;color=0,0,0&amp;vpa=7&amp;vtp=1"/>
          <p:cNvSpPr/>
          <p:nvPr/>
        </p:nvSpPr>
        <p:spPr>
          <a:xfrm>
            <a:off x="8389714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18_3#e99754c8a.choices?htil=1&amp;vop=1&amp;pid=96061788f&amp;color=0,0,0&amp;vtp=1&amp;bbb=1&amp;hs=1"/>
              <p:cNvSpPr/>
              <p:nvPr/>
            </p:nvSpPr>
            <p:spPr>
              <a:xfrm>
                <a:off x="832104" y="1851017"/>
                <a:ext cx="864108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4428490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变小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4428490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残差平方和变大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解释变量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与响应变量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的相关性变强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18_3#e99754c8a.choices?htil=1&amp;vop=1&amp;pid=96061788f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8641080" cy="770255"/>
              </a:xfrm>
              <a:prstGeom prst="rect">
                <a:avLst/>
              </a:prstGeom>
              <a:blipFill>
                <a:blip r:embed="rId5"/>
                <a:stretch>
                  <a:fillRect l="-16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0_1#e99754c8a?vop=1&amp;pid=96061788f&amp;color=0,0,0&amp;vtp=1&amp;bbb=1&amp;hb=1&amp;hs=1"/>
              <p:cNvSpPr/>
              <p:nvPr/>
            </p:nvSpPr>
            <p:spPr>
              <a:xfrm>
                <a:off x="832104" y="2785102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【解析】从题图中可以看出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相较其他点比较偏离,故去掉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后,拟合效果更好.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越接近于1,模型的拟合效果越好,又散点图整体是上升的趋势,所以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,故去掉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变大,故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越大,模型的拟合效果越好,故去掉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变大,故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C,残差平方和越小,模型的拟合效果越好,故去掉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后,残差平方和变小,故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D,若去掉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(10,2)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后,变量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的相关性变强,且是正相关,故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0_1#e99754c8a?vop=1&amp;pid=96061788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5102"/>
                <a:ext cx="10533888" cy="2449830"/>
              </a:xfrm>
              <a:prstGeom prst="rect">
                <a:avLst/>
              </a:prstGeom>
              <a:blipFill>
                <a:blip r:embed="rId6"/>
                <a:stretch>
                  <a:fillRect l="-1389" b="-54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1_1#95f10bcd0?vop=1&amp;pid=efde0dd4f&amp;color=0,0,0&amp;vtp=1&amp;bt=1&amp;bbb=1&amp;hb=1"/>
              <p:cNvSpPr/>
              <p:nvPr/>
            </p:nvSpPr>
            <p:spPr>
              <a:xfrm>
                <a:off x="832104" y="1080000"/>
                <a:ext cx="10531904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某团队从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2024年10月份以来，通过深度整合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算法、大数据分析和自动化技术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，不断优化产品与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，显著提升了运营效率和市场竞争力，推动团队收入持续攀升.该团队在近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7个月的经济收入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单位：百万元）与月份编号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的数据如下表：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1_1#95f10bcd0?vop=1&amp;pid=efde0dd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92530"/>
              </a:xfrm>
              <a:prstGeom prst="rect">
                <a:avLst/>
              </a:prstGeom>
              <a:blipFill>
                <a:blip r:embed="rId3"/>
                <a:stretch>
                  <a:fillRect l="-1390" r="-405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21_1#95f10bcd0?vop=1&amp;pid=efde0dd4f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O_6_BD.21_2#95f10bcd0?colgroup=15,2,5,5,5,5,5,5&amp;vop=1&amp;pid=efde0dd4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7380086"/>
                  </p:ext>
                </p:extLst>
              </p:nvPr>
            </p:nvGraphicFramePr>
            <p:xfrm>
              <a:off x="832104" y="2402832"/>
              <a:ext cx="10469880" cy="630048"/>
            </p:xfrm>
            <a:graphic>
              <a:graphicData uri="http://schemas.openxmlformats.org/drawingml/2006/table">
                <a:tbl>
                  <a:tblPr/>
                  <a:tblGrid>
                    <a:gridCol w="29992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12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月份编号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收入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（百万元）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196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O_6_BD.21_2#95f10bcd0?colgroup=15,2,5,5,5,5,5,5&amp;vop=1&amp;pid=efde0dd4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7380086"/>
                  </p:ext>
                </p:extLst>
              </p:nvPr>
            </p:nvGraphicFramePr>
            <p:xfrm>
              <a:off x="832104" y="2402832"/>
              <a:ext cx="10469880" cy="630048"/>
            </p:xfrm>
            <a:graphic>
              <a:graphicData uri="http://schemas.openxmlformats.org/drawingml/2006/table">
                <a:tbl>
                  <a:tblPr/>
                  <a:tblGrid>
                    <a:gridCol w="29992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126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143000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3" t="-1923" r="-249593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3" t="-101923" r="-249593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196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2_1#1222b10b0?vop=1&amp;pid=95f10bcd0&amp;color=0,0,0&amp;vtp=1&amp;bbb=1&amp;hb=1">
                <a:extLst>
                  <a:ext uri="{FF2B5EF4-FFF2-40B4-BE49-F238E27FC236}">
                    <a16:creationId xmlns:a16="http://schemas.microsoft.com/office/drawing/2014/main" id="{886A9B56-94B5-E31B-369C-898DB3C67523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（1）根据以上数据绘制散点图，并根据散点图判断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均为大于零的常数）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哪一个适合作为该团队经济收入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关于月份编号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的经验回归方程模型（给出判断即可，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不必说明理由）？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并根据你的判断结果及表中的数据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22_1#1222b10b0?vop=1&amp;pid=95f10bcd0&amp;color=0,0,0&amp;vtp=1&amp;bbb=1&amp;hb=1">
                <a:extLst>
                  <a:ext uri="{FF2B5EF4-FFF2-40B4-BE49-F238E27FC236}">
                    <a16:creationId xmlns:a16="http://schemas.microsoft.com/office/drawing/2014/main" id="{886A9B56-94B5-E31B-369C-898DB3C675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2"/>
                <a:stretch>
                  <a:fillRect l="-1389" r="-167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7_BD.22_2#1222b10b0?vop=1&amp;pid=95f10bcd0&amp;color=0,0,0&amp;tib=255,255,255&amp;vtp=1" descr="preencoded.png">
            <a:extLst>
              <a:ext uri="{FF2B5EF4-FFF2-40B4-BE49-F238E27FC236}">
                <a16:creationId xmlns:a16="http://schemas.microsoft.com/office/drawing/2014/main" id="{002A996C-63DE-1AE4-D06B-3BE29C73354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4568" y="2400300"/>
            <a:ext cx="3108960" cy="1709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843179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23_1#1222b10b0?vop=1&amp;pid=95f10bcd0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【解】散点图如图所示,</a:t>
            </a:r>
            <a:endParaRPr lang="en-US" altLang="zh-CN" sz="1800" dirty="0"/>
          </a:p>
        </p:txBody>
      </p:sp>
      <p:pic>
        <p:nvPicPr>
          <p:cNvPr id="3" name="QO_7_AN.23_2#1222b10b0?vop=1&amp;pid=95f10bcd0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9160" y="1574030"/>
            <a:ext cx="2770632" cy="157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23_3#1222b10b0?vop=1&amp;pid=95f10bcd0&amp;color=0,0,0&amp;vtp=1&amp;bbb=1&amp;hb=1"/>
              <p:cNvSpPr/>
              <p:nvPr/>
            </p:nvSpPr>
            <p:spPr>
              <a:xfrm>
                <a:off x="832104" y="3275830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根据散点图判断,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适合作为该团队经济收入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关于月份编号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的经验回归方程模型.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,两边同时取常用对数得，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（提示：由于参考数据给出了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,提醒我们引出对数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,于是两边同时取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对数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×(1+2+3+4+5+6+7)=4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23_3#1222b10b0?vop=1&amp;pid=95f10bcd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75830"/>
                <a:ext cx="10533888" cy="2095500"/>
              </a:xfrm>
              <a:prstGeom prst="rect">
                <a:avLst/>
              </a:prstGeom>
              <a:blipFill>
                <a:blip r:embed="rId4"/>
                <a:stretch>
                  <a:fillRect l="-1389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23_4#1222b10b0?vop=1&amp;pid=95f10bcd0&amp;color=0,0,0&amp;mp=1&amp;vtp=1&amp;bt=1&amp;bbb=1"/>
              <p:cNvSpPr/>
              <p:nvPr/>
            </p:nvSpPr>
            <p:spPr>
              <a:xfrm>
                <a:off x="832104" y="1080000"/>
                <a:ext cx="10533888" cy="31824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×10.79≈1.54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7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−7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50.12−7×4×1.54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140−7×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把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样本点中心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(4,1.54)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1.54=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+0.25×4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=0.54+0.25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=0.54+0.25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0.54+0.25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=3.47×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7_AN.23_4#1222b10b0?vop=1&amp;pid=95f10bcd0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82493"/>
              </a:xfrm>
              <a:prstGeom prst="rect">
                <a:avLst/>
              </a:prstGeom>
              <a:blipFill>
                <a:blip r:embed="rId3"/>
                <a:stretch>
                  <a:fillRect l="-1389" b="-45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24_1#3f2c48be3?vop=1&amp;pid=95f10bcd0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（2）请你根据所求的经验回归方程，预测该团队下一个月的经济收入.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5_1#3f2c48be3?vop=1&amp;pid=95f10bcd0&amp;color=0,0,0&amp;vtp=1&amp;bbb=1"/>
              <p:cNvSpPr/>
              <p:nvPr/>
            </p:nvSpPr>
            <p:spPr>
              <a:xfrm>
                <a:off x="832104" y="1488495"/>
                <a:ext cx="10533888" cy="363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=3.47×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0.25×8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,所以预测该团队下一个月的经济收入为347百万元.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25_1#3f2c48be3?vop=1&amp;pid=95f10bc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3093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BD.26_1#f73cf48f2?vop=1&amp;pid=95f10bcd0&amp;color=0,0,0&amp;vtp=1&amp;bbb=1"/>
          <p:cNvSpPr/>
          <p:nvPr/>
        </p:nvSpPr>
        <p:spPr>
          <a:xfrm>
            <a:off x="832104" y="1858383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（3）试从统计学角度分析，如果用所求的经验回归方程预测该团队接下来1年的经济收入情况是否合理？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考数据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O_7_BD.26_2#f73cf48f2?colgroup=9,9,9,11,7,7&amp;vop=1&amp;pid=95f10bcd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1467225"/>
                  </p:ext>
                </p:extLst>
              </p:nvPr>
            </p:nvGraphicFramePr>
            <p:xfrm>
              <a:off x="832104" y="2767068"/>
              <a:ext cx="10479024" cy="925513"/>
            </p:xfrm>
            <a:graphic>
              <a:graphicData uri="http://schemas.openxmlformats.org/drawingml/2006/table">
                <a:tbl>
                  <a:tblPr/>
                  <a:tblGrid>
                    <a:gridCol w="17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1048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7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0.45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0.54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50.12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2.82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O_7_BD.26_2#f73cf48f2?colgroup=9,9,9,11,7,7&amp;vop=1&amp;pid=95f10bcd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41467225"/>
                  </p:ext>
                </p:extLst>
              </p:nvPr>
            </p:nvGraphicFramePr>
            <p:xfrm>
              <a:off x="832104" y="2767068"/>
              <a:ext cx="10479024" cy="925513"/>
            </p:xfrm>
            <a:graphic>
              <a:graphicData uri="http://schemas.openxmlformats.org/drawingml/2006/table">
                <a:tbl>
                  <a:tblPr/>
                  <a:tblGrid>
                    <a:gridCol w="17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037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6304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61048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1" r="-487713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685" r="-389384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000" r="-288055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2818" r="-133149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7083" r="-100833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7083" r="-833" b="-603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50.12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2.82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3.47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BD.26_3#f73cf48f2?vop=1&amp;pid=95f10bcd0&amp;color=0,0,0&amp;vtp=1&amp;bbb=1"/>
              <p:cNvSpPr/>
              <p:nvPr/>
            </p:nvSpPr>
            <p:spPr>
              <a:xfrm>
                <a:off x="832104" y="3821168"/>
                <a:ext cx="10533888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𝑣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BD.26_3#f73cf48f2?vop=1&amp;pid=95f10bc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821168"/>
                <a:ext cx="10533888" cy="1333500"/>
              </a:xfrm>
              <a:prstGeom prst="rect">
                <a:avLst/>
              </a:prstGeom>
              <a:blipFill>
                <a:blip r:embed="rId5"/>
                <a:stretch>
                  <a:fillRect l="-1389" b="-4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7_AN.27_1#f73cf48f2?vop=1&amp;pid=95f10bcd0&amp;color=0,0,0&amp;vtp=1&amp;bbb=1"/>
          <p:cNvSpPr/>
          <p:nvPr/>
        </p:nvSpPr>
        <p:spPr>
          <a:xfrm>
            <a:off x="832104" y="5154668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【解】不合理,经验回归方程一般具有时效性,解释变量越接近样本数据,预测值越可信,否则会有显著误差.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EX.28_1#95f10bcd0?vop=1&amp;pid=efde0dd4f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根据题表画出散点图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数据点呈现指数增长趋势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所以变量非线性相关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更适合作为回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归模型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EX.28_1#95f10bcd0?vop=1&amp;pid=efde0dd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7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9_1#6fd46b8e4?vop=1&amp;pid=efde0dd4f&amp;color=0,0,0&amp;vtp=1&amp;bt=1&amp;bbb=1&amp;hb=1"/>
              <p:cNvSpPr/>
              <p:nvPr/>
            </p:nvSpPr>
            <p:spPr>
              <a:xfrm>
                <a:off x="832104" y="1080000"/>
                <a:ext cx="10531904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教材变式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放行准点率是衡量机场运行效率和服务质量的重要指标之一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.某机场自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2012年起采取相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关策略优化各个服务环节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，运行效率不断提升.以下是根据年份数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与该机场飞往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地航班放行准点率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（单位：百分比）的统计数据所作的散点图及经过初步处理后得到的一些统计量的值.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9_1#6fd46b8e4?vop=1&amp;pid=efde0dd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92530"/>
              </a:xfrm>
              <a:prstGeom prst="rect">
                <a:avLst/>
              </a:prstGeom>
              <a:blipFill>
                <a:blip r:embed="rId3"/>
                <a:stretch>
                  <a:fillRect l="-139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6_BD.29_1#6fd46b8e4?vop=1&amp;pid=efde0dd4f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67477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6_BD.29_2#6fd46b8e4?vop=1&amp;pid=efde0dd4f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89120" y="2402832"/>
            <a:ext cx="3410712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QO_6_BD.29_3#6fd46b8e4?colgroup=5,4,2,10,10,8,10&amp;vop=1&amp;pid=efde0dd4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0607121"/>
                  </p:ext>
                </p:extLst>
              </p:nvPr>
            </p:nvGraphicFramePr>
            <p:xfrm>
              <a:off x="832104" y="4282432"/>
              <a:ext cx="10497312" cy="926974"/>
            </p:xfrm>
            <a:graphic>
              <a:graphicData uri="http://schemas.openxmlformats.org/drawingml/2006/table">
                <a:tbl>
                  <a:tblPr/>
                  <a:tblGrid>
                    <a:gridCol w="1143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515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217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733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SimHei" pitchFamily="34" charset="-122"/>
                                          <a:cs typeface="SimHei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10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017.5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40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703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145.0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621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254.2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27.7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226.8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QO_6_BD.29_3#6fd46b8e4?colgroup=5,4,2,10,10,8,10&amp;vop=1&amp;pid=efde0dd4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40607121"/>
                  </p:ext>
                </p:extLst>
              </p:nvPr>
            </p:nvGraphicFramePr>
            <p:xfrm>
              <a:off x="832104" y="4282432"/>
              <a:ext cx="10497312" cy="926974"/>
            </p:xfrm>
            <a:graphic>
              <a:graphicData uri="http://schemas.openxmlformats.org/drawingml/2006/table">
                <a:tbl>
                  <a:tblPr/>
                  <a:tblGrid>
                    <a:gridCol w="1143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515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6217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6733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00253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32" t="-990" r="-817553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09884" t="-990" r="-793605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353922" t="-990" r="-1238235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40729" t="-990" r="-283891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40729" t="-990" r="-183891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09124" t="-990" r="-120803" b="-60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24012" t="-990" r="-608" b="-603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532" t="-196154" r="-817553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140729" t="-196154" r="-283891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240729" t="-196154" r="-183891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27.7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424012" t="-196154" r="-608" b="-17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3b55d08a.fixed?pid=2efe52f8c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4400" dirty="0"/>
          </a:p>
        </p:txBody>
      </p:sp>
      <p:sp>
        <p:nvSpPr>
          <p:cNvPr id="3" name="C_2_BD#e3b55d08a.fixed?pid=2efe52f8c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一元线性回归模型及其应用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9_4#6fd46b8e4?vop=1&amp;pid=efde0dd4f&amp;color=0,0,0&amp;mp=1&amp;vtp=1&amp;bt=1&amp;bbb=1&amp;hb=1"/>
              <p:cNvSpPr/>
              <p:nvPr/>
            </p:nvSpPr>
            <p:spPr>
              <a:xfrm>
                <a:off x="832104" y="1080000"/>
                <a:ext cx="10533888" cy="3567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−2012)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据散点图判断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−2012)+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哪一个适合作为该机场飞往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地航班放行准点率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于年份数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的经验回归方程模型（给出判断即可，不必说明理由）?并根据表中数据建立经验回归方程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此预测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2025年该机场飞往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地的航班放行准点率.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𝑣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,其中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𝑛𝑢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𝑛𝑢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𝑙𝑛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11≈2.40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𝑙𝑛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12≈2.48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𝑙𝑛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13≈2.56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9_4#6fd46b8e4?vop=1&amp;pid=efde0dd4f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567430"/>
              </a:xfrm>
              <a:prstGeom prst="rect">
                <a:avLst/>
              </a:prstGeom>
              <a:blipFill>
                <a:blip r:embed="rId3"/>
                <a:stretch>
                  <a:fillRect l="-1389" r="-1447" b="-4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0_1#6fd46b8e4?vop=1&amp;pid=efde0dd4f&amp;color=0,0,0&amp;vtp=1&amp;bt=1&amp;bbb=1&amp;hb=1"/>
              <p:cNvSpPr/>
              <p:nvPr/>
            </p:nvSpPr>
            <p:spPr>
              <a:xfrm>
                <a:off x="832104" y="1080000"/>
                <a:ext cx="10533888" cy="4481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【解】由题中散点图判断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更适合作为该机场飞往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地航班放行准点率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关于年份数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的经验回归方程模型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,先建立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的线性回归方程.</a:t>
                </a:r>
                <a:endParaRPr lang="en-US" altLang="zh-CN" sz="1800" dirty="0"/>
              </a:p>
              <a:p>
                <a:pPr latinLnBrk="1">
                  <a:lnSpc>
                    <a:spcPts val="6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226.8−10×1.5×80.4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27.7−10×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1.5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=80.4−4×1.5=74.4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以该机场飞往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地航班放行准点率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的线性回归方程为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+74.4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关于年份数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012)+74.4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时,该机场飞往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地航班放行准点率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的预测值为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012)+74.4=4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13+74.4≈4×2.56+74.4=84.64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2025年该机场飞往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地航班放行准点率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的预测值为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84.64%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AN.30_1#6fd46b8e4?vop=1&amp;pid=efde0dd4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81830"/>
              </a:xfrm>
              <a:prstGeom prst="rect">
                <a:avLst/>
              </a:prstGeom>
              <a:blipFill>
                <a:blip r:embed="rId3"/>
                <a:stretch>
                  <a:fillRect l="-1389" b="-32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ed043629.fixed?pid=e3b55d08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</a:t>
            </a:r>
            <a:endParaRPr lang="en-US" altLang="zh-CN" sz="4400" dirty="0"/>
          </a:p>
        </p:txBody>
      </p:sp>
      <p:sp>
        <p:nvSpPr>
          <p:cNvPr id="3" name="C_3_BD#ded043629.fixed?pid=e3b55d08a&amp;color=195,214,0&amp;vtp=1&amp;bbb=1"/>
          <p:cNvSpPr/>
          <p:nvPr/>
        </p:nvSpPr>
        <p:spPr>
          <a:xfrm>
            <a:off x="0" y="2734056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一元线性回归模型参数的最小二乘估计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e3bfd05a6?vop=1&amp;pid=fe10b8e2f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）某厂近几年陆续购买了几台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型机床，该型机床已投入生产的时间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）与当年所需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要支出的维修费用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（单位：万元）有如下统计资料：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e3bfd05a6?vop=1&amp;pid=fe10b8e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2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QC_6_BD.1_2#e3bfd05a6?colgroup=4,10,10,10,10,4&amp;vop=1&amp;pid=fe10b8e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1121852"/>
                  </p:ext>
                </p:extLst>
              </p:nvPr>
            </p:nvGraphicFramePr>
            <p:xfrm>
              <a:off x="832104" y="1990717"/>
              <a:ext cx="10479024" cy="63004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515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QC_6_BD.1_2#e3bfd05a6?colgroup=4,10,10,10,10,4&amp;vop=1&amp;pid=fe10b8e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31121852"/>
                  </p:ext>
                </p:extLst>
              </p:nvPr>
            </p:nvGraphicFramePr>
            <p:xfrm>
              <a:off x="832104" y="1990717"/>
              <a:ext cx="10479024" cy="630048"/>
            </p:xfrm>
            <a:graphic>
              <a:graphicData uri="http://schemas.openxmlformats.org/drawingml/2006/table">
                <a:tbl>
                  <a:tblPr/>
                  <a:tblGrid>
                    <a:gridCol w="10515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0515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8" t="-1923" r="-895376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8" t="-101923" r="-895376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_3#e3bfd05a6?vop=1&amp;pid=fe10b8e2f&amp;color=0,0,0&amp;vtp=1&amp;bbb=1"/>
              <p:cNvSpPr/>
              <p:nvPr/>
            </p:nvSpPr>
            <p:spPr>
              <a:xfrm>
                <a:off x="832104" y="2752717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根据表中的数据可得到经验回归方程为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_3#e3bfd05a6?vop=1&amp;pid=fe10b8e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2717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e3bfd05a6.bracket?vop=1&amp;pid=fe10b8e2f&amp;color=0,0,0&amp;vpa=1&amp;vtp=1&amp;bbb=1"/>
          <p:cNvSpPr/>
          <p:nvPr/>
        </p:nvSpPr>
        <p:spPr>
          <a:xfrm>
            <a:off x="6753258" y="2748907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BD.1_4#e3bfd05a6.choices?vop=1&amp;pid=fe10b8e2f&amp;color=0,0,0&amp;vtp=1&amp;bbb=1"/>
              <p:cNvSpPr/>
              <p:nvPr/>
            </p:nvSpPr>
            <p:spPr>
              <a:xfrm>
                <a:off x="832104" y="311720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经验回归直线恒过点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当该型机床已投入生产的时间为10年时，当年所需要支出的维修费用一定是12.38万元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BD.1_4#e3bfd05a6.choices?vop=1&amp;pid=fe10b8e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7207"/>
                <a:ext cx="10533888" cy="1608455"/>
              </a:xfrm>
              <a:prstGeom prst="rect">
                <a:avLst/>
              </a:prstGeom>
              <a:blipFill>
                <a:blip r:embed="rId6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1#e3bfd05a6?vop=1&amp;pid=fe10b8e2f&amp;color=0,0,0&amp;vtp=1&amp;bt=1&amp;bbb=1&amp;hb=1"/>
              <p:cNvSpPr/>
              <p:nvPr/>
            </p:nvSpPr>
            <p:spPr>
              <a:xfrm>
                <a:off x="832104" y="1080000"/>
                <a:ext cx="10533888" cy="2472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【解析】由题表中数据可得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2+3+4+5+6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2.2+3.8+5.5+6.5+7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,故样本点中心为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：经验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回归直线恒过样本点中心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（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）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,故B正确;由于经验回归方程为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,斜率为正数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,故样本相关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=1.23×10+0.08=12.38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,故当该型机床已投入生产的时间为10年时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,预计当年所需要支出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的维修费用为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12.38万元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（提示：由经验回归方程所得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为估计值）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,故D错误.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_1#e3bfd05a6?vop=1&amp;pid=fe10b8e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72055"/>
              </a:xfrm>
              <a:prstGeom prst="rect">
                <a:avLst/>
              </a:prstGeom>
              <a:blipFill>
                <a:blip r:embed="rId3"/>
                <a:stretch>
                  <a:fillRect l="-1389" r="-1157" b="-56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4_1#23051f699?vop=1&amp;pid=fe10b8e2f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某研究机构对高三学生的记忆力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和判断力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进行统计分析，得到如表数据.请根据表中提供的数据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据此可预测判断力为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4的学生的记忆力为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6_BD.4_1#23051f699?vop=1&amp;pid=fe10b8e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69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B_6_BD.4_2#23051f699?colgroup=7,7,7,16,16&amp;vop=1&amp;pid=fe10b8e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3121934"/>
                  </p:ext>
                </p:extLst>
              </p:nvPr>
            </p:nvGraphicFramePr>
            <p:xfrm>
              <a:off x="832104" y="1978017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4904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538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538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449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0449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B_6_BD.4_2#23051f699?colgroup=7,7,7,16,16&amp;vop=1&amp;pid=fe10b8e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3121934"/>
                  </p:ext>
                </p:extLst>
              </p:nvPr>
            </p:nvGraphicFramePr>
            <p:xfrm>
              <a:off x="832104" y="1978017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4904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538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538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449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30449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8" t="-1923" r="-603265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8" t="-101923" r="-603265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BD.4_3#23051f699?vop=1&amp;pid=fe10b8e2f&amp;color=0,0,0&amp;vtp=1&amp;bbb=1"/>
              <p:cNvSpPr/>
              <p:nvPr/>
            </p:nvSpPr>
            <p:spPr>
              <a:xfrm>
                <a:off x="832104" y="2740017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经验回归方程：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6_BD.4_3#23051f699?vop=1&amp;pid=fe10b8e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0017"/>
                <a:ext cx="10533888" cy="914400"/>
              </a:xfrm>
              <a:prstGeom prst="rect">
                <a:avLst/>
              </a:prstGeom>
              <a:blipFill>
                <a:blip r:embed="rId5"/>
                <a:stretch>
                  <a:fillRect l="-1389" b="-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N.5_1#23051f699.blank?vop=1&amp;pid=fe10b8e2f&amp;color=0,0,0&amp;vpa=2&amp;vtp=1&amp;bbb=1"/>
              <p:cNvSpPr/>
              <p:nvPr/>
            </p:nvSpPr>
            <p:spPr>
              <a:xfrm>
                <a:off x="3638550" y="1531929"/>
                <a:ext cx="1553909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6_AN.5_1#23051f699.blank?vop=1&amp;pid=fe10b8e2f&amp;color=0,0,0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550" y="1531929"/>
                <a:ext cx="1553909" cy="260350"/>
              </a:xfrm>
              <a:prstGeom prst="rect">
                <a:avLst/>
              </a:prstGeom>
              <a:blipFill>
                <a:blip r:embed="rId6"/>
                <a:stretch>
                  <a:fillRect l="-1961" t="-27907" r="-1176" b="-30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6_AN.6_1#23051f699.blank?vop=1&amp;pid=fe10b8e2f&amp;color=0,0,0&amp;vpa=3&amp;vtp=1"/>
          <p:cNvSpPr/>
          <p:nvPr/>
        </p:nvSpPr>
        <p:spPr>
          <a:xfrm>
            <a:off x="9462295" y="1447665"/>
            <a:ext cx="3000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7_1#23051f699?vop=1&amp;pid=fe10b8e2f&amp;color=0,0,0&amp;vtp=1&amp;bt=1&amp;bbb=1&amp;hb=1"/>
              <p:cNvSpPr/>
              <p:nvPr/>
            </p:nvSpPr>
            <p:spPr>
              <a:xfrm>
                <a:off x="832104" y="1080000"/>
                <a:ext cx="10533888" cy="3627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,直线过样本点中心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表格数据得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6+8+10+12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2+3+5+6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=6×2+8×3+10×5+12×6=158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根据最小二乘法知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 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158−4×9×4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344−4×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=4−0.7×9=−2.3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代入方程,得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,即可预测判断力为4的学生的记忆力为9.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：利用经验回归方程进行预测时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直接代入求值即可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7_1#23051f699?vop=1&amp;pid=fe10b8e2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27755"/>
              </a:xfrm>
              <a:prstGeom prst="rect">
                <a:avLst/>
              </a:prstGeom>
              <a:blipFill>
                <a:blip r:embed="rId3"/>
                <a:stretch>
                  <a:fillRect l="-1389" r="-868" b="-35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8_1#8f32c817d?vop=1&amp;pid=fe10b8e2f&amp;color=0,0,0&amp;vtp=1&amp;bt=1&amp;bbb=1&amp;hb=1"/>
          <p:cNvSpPr/>
          <p:nvPr/>
        </p:nvSpPr>
        <p:spPr>
          <a:xfrm>
            <a:off x="832104" y="1080000"/>
            <a:ext cx="10533888" cy="617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某模具厂新接一批新模型制作的订单，为给订购方回复出货时间，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需确定制作该批模型所花费的时间，</a:t>
            </a:r>
          </a:p>
          <a:p>
            <a:pPr latinLnBrk="1">
              <a:lnSpc>
                <a:spcPts val="24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为此进行了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5次试验，收集数据如下：</a:t>
            </a:r>
            <a:endParaRPr lang="en-US" altLang="zh-CN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O_6_BD.8_2#8f32c817d?colgroup=19,6,6,6,6,6&amp;vop=1&amp;pid=fe10b8e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3955542"/>
                  </p:ext>
                </p:extLst>
              </p:nvPr>
            </p:nvGraphicFramePr>
            <p:xfrm>
              <a:off x="832104" y="1831522"/>
              <a:ext cx="10479024" cy="594868"/>
            </p:xfrm>
            <a:graphic>
              <a:graphicData uri="http://schemas.openxmlformats.org/drawingml/2006/table">
                <a:tbl>
                  <a:tblPr/>
                  <a:tblGrid>
                    <a:gridCol w="36667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2974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8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制作模型数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（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个）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74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花费时间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（分钟）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O_6_BD.8_2#8f32c817d?colgroup=19,6,6,6,6,6&amp;vop=1&amp;pid=fe10b8e2f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93955542"/>
                  </p:ext>
                </p:extLst>
              </p:nvPr>
            </p:nvGraphicFramePr>
            <p:xfrm>
              <a:off x="832104" y="1831522"/>
              <a:ext cx="10479024" cy="594868"/>
            </p:xfrm>
            <a:graphic>
              <a:graphicData uri="http://schemas.openxmlformats.org/drawingml/2006/table">
                <a:tbl>
                  <a:tblPr/>
                  <a:tblGrid>
                    <a:gridCol w="366674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29743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6" t="-8000" r="-186047" b="-11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743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6" t="-110204" r="-186047" b="-183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64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69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75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90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8_3#8f32c817d?vop=1&amp;pid=fe10b8e2f&amp;color=0,0,0&amp;vtp=1&amp;bbb=1"/>
              <p:cNvSpPr/>
              <p:nvPr/>
            </p:nvSpPr>
            <p:spPr>
              <a:xfrm>
                <a:off x="832104" y="2555422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O_6_BD.8_3#8f32c817d?vop=1&amp;pid=fe10b8e2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55422"/>
                <a:ext cx="10533888" cy="558800"/>
              </a:xfrm>
              <a:prstGeom prst="rect">
                <a:avLst/>
              </a:prstGeom>
              <a:blipFill>
                <a:blip r:embed="rId4"/>
                <a:stretch>
                  <a:fillRect l="-1389" b="-21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BD.9_1#06f9ee509?vop=1&amp;pid=8f32c817d&amp;color=0,0,0&amp;vtp=1&amp;bbb=1"/>
              <p:cNvSpPr/>
              <p:nvPr/>
            </p:nvSpPr>
            <p:spPr>
              <a:xfrm>
                <a:off x="832104" y="3114222"/>
                <a:ext cx="10533888" cy="2940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（1）请根据以上数据，求出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7_BD.9_1#06f9ee509?vop=1&amp;pid=8f32c81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4222"/>
                <a:ext cx="10533888" cy="294005"/>
              </a:xfrm>
              <a:prstGeom prst="rect">
                <a:avLst/>
              </a:prstGeom>
              <a:blipFill>
                <a:blip r:embed="rId5"/>
                <a:stretch>
                  <a:fillRect l="-1389" t="-27083" b="-47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AN.10_1#06f9ee509.blank?vop=1&amp;pid=8f32c817d&amp;color=0,0,0&amp;vpa=4&amp;vtp=1&amp;bbb=1"/>
              <p:cNvSpPr/>
              <p:nvPr/>
            </p:nvSpPr>
            <p:spPr>
              <a:xfrm>
                <a:off x="6273800" y="3082027"/>
                <a:ext cx="1807909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=0.65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B_7_AN.10_1#06f9ee509.blank?vop=1&amp;pid=8f32c817d&amp;color=0,0,0&amp;vpa=4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3800" y="3082027"/>
                <a:ext cx="1807909" cy="260350"/>
              </a:xfrm>
              <a:prstGeom prst="rect">
                <a:avLst/>
              </a:prstGeom>
              <a:blipFill>
                <a:blip r:embed="rId6"/>
                <a:stretch>
                  <a:fillRect l="-1684" t="-30952" r="-1347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7_AS.11_1#06f9ee509?vop=1&amp;pid=8f32c817d&amp;color=0,0,0&amp;vtp=1&amp;bbb=1"/>
              <p:cNvSpPr/>
              <p:nvPr/>
            </p:nvSpPr>
            <p:spPr>
              <a:xfrm>
                <a:off x="832104" y="3412291"/>
                <a:ext cx="10533888" cy="2189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【解析】由题表数据得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×(10+20+30+40+50)=30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×(64+69+75+82+90)=76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050−5×30×76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500−5×900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=76−0.65×30=56.5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=0.65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B_7_AS.11_1#06f9ee509?vop=1&amp;pid=8f32c81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12291"/>
                <a:ext cx="10533888" cy="2189480"/>
              </a:xfrm>
              <a:prstGeom prst="rect">
                <a:avLst/>
              </a:prstGeom>
              <a:blipFill>
                <a:blip r:embed="rId7"/>
                <a:stretch>
                  <a:fillRect l="-1389" b="-61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2_1#b24355da5?vop=1&amp;pid=8f32c817d&amp;color=0,0,0&amp;vtp=1&amp;bt=1&amp;bbb=1"/>
              <p:cNvSpPr/>
              <p:nvPr/>
            </p:nvSpPr>
            <p:spPr>
              <a:xfrm>
                <a:off x="832104" y="1118100"/>
                <a:ext cx="10533888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（2）若要制作60个这样的模型，请根据（1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）中所求的经验回归方程预测所花费的时间为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=</m:t>
                        </m:r>
                      </m:sup>
                    </m:sSup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BD.12_1#b24355da5?vop=1&amp;pid=8f32c817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1333500"/>
              </a:xfrm>
              <a:prstGeom prst="rect">
                <a:avLst/>
              </a:prstGeom>
              <a:blipFill>
                <a:blip r:embed="rId3"/>
                <a:stretch>
                  <a:fillRect l="-1389" b="-4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3_1#b24355da5.blank?vop=1&amp;pid=8f32c817d&amp;color=0,0,0&amp;vpa=5&amp;vtp=1&amp;bbb=1"/>
          <p:cNvSpPr/>
          <p:nvPr/>
        </p:nvSpPr>
        <p:spPr>
          <a:xfrm>
            <a:off x="9841961" y="1087620"/>
            <a:ext cx="622300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95.5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4_1#b24355da5?vop=1&amp;pid=8f32c817d&amp;color=0,0,0&amp;vtp=1&amp;bbb=1"/>
              <p:cNvSpPr/>
              <p:nvPr/>
            </p:nvSpPr>
            <p:spPr>
              <a:xfrm>
                <a:off x="832104" y="244144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=0.65×60+56.5=95.5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,因此可以预测制作60个这种模型需要花费95.5分钟.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7_AS.14_1#b24355da5?vop=1&amp;pid=8f32c817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144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1506</Words>
  <Application>Microsoft Office PowerPoint</Application>
  <PresentationFormat>宽屏</PresentationFormat>
  <Paragraphs>214</Paragraphs>
  <Slides>21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2025-10-20T07:51:28Z</dcterms:created>
  <dcterms:modified xsi:type="dcterms:W3CDTF">2025-10-20T07:54:56Z</dcterms:modified>
  <cp:category/>
  <cp:contentStatus/>
</cp:coreProperties>
</file>